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301" r:id="rId3"/>
    <p:sldId id="300" r:id="rId4"/>
    <p:sldId id="308" r:id="rId5"/>
    <p:sldId id="302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1" autoAdjust="0"/>
    <p:restoredTop sz="86387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-9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2792A-CF75-BB4B-B9BC-B25D72C31DBD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A4584-0A29-4E4A-A8DF-38E145B16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7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41779"/>
            <a:ext cx="7772400" cy="136407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WELCOME College of Music Graduate Students 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Phillip-Sink-Fellowship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2605852"/>
            <a:ext cx="7772400" cy="3095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8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70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03113"/>
            <a:ext cx="8229600" cy="107244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How does the College of Music </a:t>
            </a:r>
            <a:br>
              <a:rPr lang="en-US" dirty="0" smtClean="0"/>
            </a:br>
            <a:r>
              <a:rPr lang="en-US" dirty="0" smtClean="0"/>
              <a:t>Graduate Office contact you?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chemeClr val="tx1">
                  <a:lumMod val="75000"/>
                  <a:lumOff val="25000"/>
                </a:schemeClr>
              </a:buClr>
              <a:buFont typeface="Arial"/>
              <a:buNone/>
              <a:defRPr sz="20000" b="0" i="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 smtClean="0"/>
              <a:t>✔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7" y="2059668"/>
            <a:ext cx="3950704" cy="4296682"/>
          </a:xfrm>
          <a:prstGeom prst="rect">
            <a:avLst/>
          </a:prstGeom>
        </p:spPr>
        <p:txBody>
          <a:bodyPr/>
          <a:lstStyle>
            <a:lvl1pPr marL="0" indent="0" algn="ctr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None/>
              <a:defRPr sz="28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no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3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3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9/9/16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9/9/16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53066"/>
            <a:ext cx="82296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" y="2"/>
            <a:ext cx="9140953" cy="669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20" y="1248608"/>
            <a:ext cx="7984694" cy="4802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Curricular Practical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8841"/>
            <a:ext cx="8229600" cy="3962113"/>
          </a:xfrm>
        </p:spPr>
        <p:txBody>
          <a:bodyPr/>
          <a:lstStyle/>
          <a:p>
            <a:pPr marL="0" indent="0" algn="ctr">
              <a:buNone/>
            </a:pPr>
            <a:r>
              <a:rPr lang="en-US" sz="22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</a:t>
            </a:r>
            <a:endParaRPr lang="en-US" sz="225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8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591"/>
            <a:ext cx="8229600" cy="803311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744"/>
            <a:ext cx="8229600" cy="4378419"/>
          </a:xfrm>
        </p:spPr>
        <p:txBody>
          <a:bodyPr/>
          <a:lstStyle/>
          <a:p>
            <a:r>
              <a:rPr lang="en-US" sz="2400" dirty="0" smtClean="0"/>
              <a:t>Curricular </a:t>
            </a:r>
            <a:r>
              <a:rPr lang="en-US" sz="2400" dirty="0"/>
              <a:t>Practical Training (CPT) is </a:t>
            </a:r>
            <a:r>
              <a:rPr lang="en-US" sz="2400" dirty="0" smtClean="0"/>
              <a:t>employment </a:t>
            </a:r>
            <a:r>
              <a:rPr lang="en-US" sz="2400" dirty="0"/>
              <a:t>authorization </a:t>
            </a:r>
            <a:r>
              <a:rPr lang="en-US" sz="2400" dirty="0" smtClean="0"/>
              <a:t>(paid or volunteer) for F-1 students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CPT </a:t>
            </a:r>
            <a:r>
              <a:rPr lang="en-US" sz="2400" dirty="0"/>
              <a:t>is </a:t>
            </a:r>
            <a:r>
              <a:rPr lang="en-US" sz="2400" dirty="0" smtClean="0"/>
              <a:t>part</a:t>
            </a:r>
            <a:r>
              <a:rPr lang="en-US" sz="2400" dirty="0"/>
              <a:t>-time </a:t>
            </a:r>
            <a:r>
              <a:rPr lang="en-US" sz="2400" dirty="0" smtClean="0"/>
              <a:t>(</a:t>
            </a:r>
            <a:r>
              <a:rPr lang="en-US" sz="2400" dirty="0"/>
              <a:t>up to 20 hours a week) during the school year </a:t>
            </a:r>
            <a:r>
              <a:rPr lang="en-US" sz="2400" dirty="0" smtClean="0"/>
              <a:t>or full </a:t>
            </a:r>
            <a:r>
              <a:rPr lang="en-US" sz="2400" dirty="0"/>
              <a:t>time </a:t>
            </a:r>
            <a:r>
              <a:rPr lang="en-US" sz="2400" dirty="0" smtClean="0"/>
              <a:t>(</a:t>
            </a:r>
            <a:r>
              <a:rPr lang="en-US" sz="2400" dirty="0"/>
              <a:t>over 20 hours a week) during vacation periods.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work </a:t>
            </a:r>
            <a:r>
              <a:rPr lang="en-US" sz="2400" dirty="0" smtClean="0"/>
              <a:t>can be paid or volunteer, but must </a:t>
            </a:r>
            <a:r>
              <a:rPr lang="en-US" sz="2400" dirty="0"/>
              <a:t>be related to field of study. </a:t>
            </a:r>
            <a:r>
              <a:rPr lang="en-US" sz="2400" dirty="0" smtClean="0"/>
              <a:t>(Performing</a:t>
            </a:r>
            <a:r>
              <a:rPr lang="en-US" sz="2400" dirty="0"/>
              <a:t>, teaching, and/or administrative work or internships.) </a:t>
            </a:r>
          </a:p>
        </p:txBody>
      </p:sp>
    </p:spTree>
    <p:extLst>
      <p:ext uri="{BB962C8B-B14F-4D97-AF65-F5344CB8AC3E}">
        <p14:creationId xmlns:p14="http://schemas.microsoft.com/office/powerpoint/2010/main" val="22844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8"/>
            <a:ext cx="8229600" cy="705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eligible for 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512"/>
            <a:ext cx="8229600" cy="346292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F-1 student who has been in full-time student status for </a:t>
            </a:r>
            <a:r>
              <a:rPr lang="en-US" dirty="0" smtClean="0"/>
              <a:t>at least 9 </a:t>
            </a:r>
            <a:r>
              <a:rPr lang="en-US" dirty="0"/>
              <a:t>months preceding the CPT application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International </a:t>
            </a:r>
            <a:r>
              <a:rPr lang="en-US" dirty="0"/>
              <a:t>students who have just completed a degree at an American university.</a:t>
            </a:r>
          </a:p>
        </p:txBody>
      </p:sp>
    </p:spTree>
    <p:extLst>
      <p:ext uri="{BB962C8B-B14F-4D97-AF65-F5344CB8AC3E}">
        <p14:creationId xmlns:p14="http://schemas.microsoft.com/office/powerpoint/2010/main" val="408358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8714"/>
            <a:ext cx="8229600" cy="730127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</a:t>
            </a:r>
            <a:r>
              <a:rPr lang="en-US" dirty="0" smtClean="0"/>
              <a:t>NOT eligible </a:t>
            </a:r>
            <a:r>
              <a:rPr lang="en-US" dirty="0"/>
              <a:t>for </a:t>
            </a:r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F-I students in their first 9 months of study who have not previously attended an American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7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857"/>
            <a:ext cx="8229600" cy="542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I apply for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CPT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423"/>
            <a:ext cx="8229600" cy="4128740"/>
          </a:xfrm>
        </p:spPr>
        <p:txBody>
          <a:bodyPr/>
          <a:lstStyle/>
          <a:p>
            <a:r>
              <a:rPr lang="en-US" sz="2400" dirty="0" smtClean="0"/>
              <a:t>Obtain Letter from the employer </a:t>
            </a:r>
          </a:p>
          <a:p>
            <a:r>
              <a:rPr lang="en-US" sz="2400" dirty="0" smtClean="0"/>
              <a:t>Get CPT </a:t>
            </a:r>
            <a:r>
              <a:rPr lang="en-US" sz="2400" dirty="0"/>
              <a:t>form </a:t>
            </a:r>
            <a:r>
              <a:rPr lang="en-US" sz="2400" dirty="0" smtClean="0"/>
              <a:t>signed by Graduate Advisor </a:t>
            </a:r>
          </a:p>
          <a:p>
            <a:r>
              <a:rPr lang="en-US" sz="2400" dirty="0" smtClean="0"/>
              <a:t>Take </a:t>
            </a:r>
            <a:r>
              <a:rPr lang="en-US" sz="2400" dirty="0"/>
              <a:t>the signed CPT form and </a:t>
            </a:r>
            <a:r>
              <a:rPr lang="en-US" sz="2400" dirty="0" smtClean="0"/>
              <a:t>letter </a:t>
            </a:r>
            <a:r>
              <a:rPr lang="en-US" sz="2400" dirty="0"/>
              <a:t>to OISS.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NOTE</a:t>
            </a:r>
            <a:r>
              <a:rPr lang="en-US" sz="2000" i="1" dirty="0"/>
              <a:t>: </a:t>
            </a:r>
            <a:r>
              <a:rPr lang="en-US" sz="2000" i="1" dirty="0" smtClean="0"/>
              <a:t>CPT </a:t>
            </a:r>
            <a:r>
              <a:rPr lang="en-US" sz="2000" i="1" dirty="0"/>
              <a:t>forms need to be completed for each semester even if </a:t>
            </a:r>
            <a:r>
              <a:rPr lang="en-US" sz="2000" i="1" dirty="0" smtClean="0"/>
              <a:t>	the </a:t>
            </a:r>
            <a:r>
              <a:rPr lang="en-US" sz="2000" i="1" dirty="0"/>
              <a:t>offer of employment is for the entire year.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9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87"/>
            <a:ext cx="8229600" cy="83679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DO YOU NEED </a:t>
            </a:r>
            <a:r>
              <a:rPr lang="en-US" sz="31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CPT?</a:t>
            </a:r>
            <a:r>
              <a:rPr lang="en-US" dirty="0" smtClean="0"/>
              <a:t> </a:t>
            </a:r>
            <a:r>
              <a:rPr lang="en-US" sz="1800" b="1" dirty="0" smtClean="0"/>
              <a:t>PART TIME JOB – 20 hours or less a week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0" y="1204968"/>
            <a:ext cx="8010285" cy="5066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   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1057122" y="1299490"/>
            <a:ext cx="1285240" cy="124042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ON CAMPUS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 flipH="1">
            <a:off x="3987801" y="1299488"/>
            <a:ext cx="3266440" cy="65451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OFF CAMPUS – PAID or UNPAID</a:t>
            </a:r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>
            <a:off x="866141" y="2733040"/>
            <a:ext cx="523240" cy="176116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PAID</a:t>
            </a:r>
          </a:p>
          <a:p>
            <a:r>
              <a:rPr lang="en-US" sz="1600" dirty="0" smtClean="0"/>
              <a:t>$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>
          <a:xfrm>
            <a:off x="1884681" y="2733040"/>
            <a:ext cx="543560" cy="176116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UNPAID</a:t>
            </a:r>
            <a:endParaRPr lang="en-US" sz="1200" dirty="0"/>
          </a:p>
        </p:txBody>
      </p:sp>
      <p:sp>
        <p:nvSpPr>
          <p:cNvPr id="9" name="Octagon 8"/>
          <p:cNvSpPr/>
          <p:nvPr/>
        </p:nvSpPr>
        <p:spPr>
          <a:xfrm>
            <a:off x="970281" y="4591903"/>
            <a:ext cx="1457960" cy="1411223"/>
          </a:xfrm>
          <a:prstGeom prst="octagon">
            <a:avLst/>
          </a:prstGeom>
          <a:solidFill>
            <a:srgbClr val="FF0000">
              <a:alpha val="90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600" dirty="0" smtClean="0"/>
              <a:t>YOU DON’T NEED CPT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 flipH="1">
            <a:off x="6769152" y="1954003"/>
            <a:ext cx="647914" cy="25402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USA</a:t>
            </a:r>
            <a:endParaRPr lang="en-US" sz="1600" dirty="0"/>
          </a:p>
        </p:txBody>
      </p:sp>
      <p:sp>
        <p:nvSpPr>
          <p:cNvPr id="23" name="Heart 22"/>
          <p:cNvSpPr/>
          <p:nvPr/>
        </p:nvSpPr>
        <p:spPr>
          <a:xfrm>
            <a:off x="6419137" y="4591900"/>
            <a:ext cx="1473200" cy="1411224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24" name="Bent Arrow 23"/>
          <p:cNvSpPr/>
          <p:nvPr/>
        </p:nvSpPr>
        <p:spPr>
          <a:xfrm rot="10800000">
            <a:off x="2778885" y="4363935"/>
            <a:ext cx="1758514" cy="1346090"/>
          </a:xfrm>
          <a:prstGeom prst="bentArrow">
            <a:avLst>
              <a:gd name="adj1" fmla="val 25000"/>
              <a:gd name="adj2" fmla="val 23872"/>
              <a:gd name="adj3" fmla="val 25000"/>
              <a:gd name="adj4" fmla="val 437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Folded Corner 24"/>
          <p:cNvSpPr/>
          <p:nvPr/>
        </p:nvSpPr>
        <p:spPr>
          <a:xfrm>
            <a:off x="3987801" y="1954003"/>
            <a:ext cx="370840" cy="2637901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H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M</a:t>
            </a:r>
          </a:p>
          <a:p>
            <a:pPr algn="ctr"/>
            <a:r>
              <a:rPr lang="en-US" sz="1200" dirty="0" smtClean="0"/>
              <a:t>E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U</a:t>
            </a:r>
          </a:p>
          <a:p>
            <a:pPr algn="ctr"/>
            <a:r>
              <a:rPr lang="en-US" sz="1200" dirty="0" smtClean="0"/>
              <a:t>N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R</a:t>
            </a:r>
          </a:p>
          <a:p>
            <a:pPr algn="ctr"/>
            <a:r>
              <a:rPr lang="en-US" sz="1200" dirty="0"/>
              <a:t>Y</a:t>
            </a:r>
            <a:endParaRPr lang="en-US" sz="1200" dirty="0" smtClean="0"/>
          </a:p>
        </p:txBody>
      </p:sp>
      <p:sp>
        <p:nvSpPr>
          <p:cNvPr id="15" name="Folded Corner 14"/>
          <p:cNvSpPr/>
          <p:nvPr/>
        </p:nvSpPr>
        <p:spPr>
          <a:xfrm>
            <a:off x="4358640" y="1954001"/>
            <a:ext cx="370840" cy="2637901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H</a:t>
            </a:r>
          </a:p>
          <a:p>
            <a:pPr algn="ctr"/>
            <a:r>
              <a:rPr lang="en-US" sz="1200" dirty="0" smtClean="0"/>
              <a:t>E</a:t>
            </a:r>
          </a:p>
          <a:p>
            <a:pPr algn="ctr"/>
            <a:r>
              <a:rPr lang="en-US" sz="1200" dirty="0"/>
              <a:t>R</a:t>
            </a:r>
            <a:r>
              <a:rPr lang="en-US" sz="1200" dirty="0" smtClean="0"/>
              <a:t>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</a:t>
            </a:r>
          </a:p>
          <a:p>
            <a:pPr algn="ctr"/>
            <a:r>
              <a:rPr lang="en-US" sz="1200" dirty="0" smtClean="0"/>
              <a:t>O</a:t>
            </a:r>
          </a:p>
          <a:p>
            <a:pPr algn="ctr"/>
            <a:r>
              <a:rPr lang="en-US" sz="1200" dirty="0" smtClean="0"/>
              <a:t>U</a:t>
            </a:r>
          </a:p>
          <a:p>
            <a:pPr algn="ctr"/>
            <a:r>
              <a:rPr lang="en-US" sz="1200" dirty="0" smtClean="0"/>
              <a:t>N</a:t>
            </a:r>
          </a:p>
          <a:p>
            <a:pPr algn="ctr"/>
            <a:r>
              <a:rPr lang="en-US" sz="1200" dirty="0" smtClean="0"/>
              <a:t>T</a:t>
            </a:r>
          </a:p>
          <a:p>
            <a:pPr algn="ctr"/>
            <a:r>
              <a:rPr lang="en-US" sz="1200" dirty="0" smtClean="0"/>
              <a:t>R</a:t>
            </a:r>
          </a:p>
          <a:p>
            <a:pPr algn="ctr"/>
            <a:r>
              <a:rPr lang="en-US" sz="1200" dirty="0"/>
              <a:t>Y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5618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1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1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1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1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7" grpId="0" animBg="1"/>
      <p:bldP spid="8" grpId="0" animBg="1"/>
      <p:bldP spid="9" grpId="0" animBg="1"/>
      <p:bldP spid="9" grpId="1" animBg="1"/>
      <p:bldP spid="9" grpId="2" animBg="1"/>
      <p:bldP spid="16" grpId="0" animBg="1"/>
      <p:bldP spid="23" grpId="0" animBg="1"/>
      <p:bldP spid="23" grpId="1" animBg="1"/>
      <p:bldP spid="24" grpId="0" animBg="1"/>
      <p:bldP spid="25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913"/>
            <a:ext cx="8229600" cy="712889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DO YOU NEED 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CPT?</a:t>
            </a:r>
            <a:r>
              <a:rPr lang="en-US" dirty="0" smtClean="0"/>
              <a:t>  </a:t>
            </a:r>
            <a:r>
              <a:rPr lang="en-US" sz="1800" b="1" dirty="0" smtClean="0"/>
              <a:t>FULL TIME JOB- 21 hours or more a week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1" y="1320800"/>
            <a:ext cx="8204200" cy="4960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   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955040" y="1496381"/>
            <a:ext cx="1329114" cy="123666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ON </a:t>
            </a:r>
          </a:p>
          <a:p>
            <a:pPr algn="ctr"/>
            <a:r>
              <a:rPr lang="en-US" sz="1400" dirty="0" smtClean="0"/>
              <a:t>CAMPUS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 flipH="1">
            <a:off x="3987801" y="1496379"/>
            <a:ext cx="3266440" cy="56617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600" dirty="0" smtClean="0"/>
              <a:t>OFF </a:t>
            </a:r>
            <a:r>
              <a:rPr lang="en-US" sz="1600" dirty="0"/>
              <a:t>CAMPUS</a:t>
            </a:r>
          </a:p>
          <a:p>
            <a:pPr algn="ctr"/>
            <a:endParaRPr lang="en-US" sz="1200" dirty="0" smtClean="0"/>
          </a:p>
        </p:txBody>
      </p:sp>
      <p:sp>
        <p:nvSpPr>
          <p:cNvPr id="7" name="Down Arrow 6"/>
          <p:cNvSpPr/>
          <p:nvPr/>
        </p:nvSpPr>
        <p:spPr>
          <a:xfrm>
            <a:off x="866141" y="2811591"/>
            <a:ext cx="523240" cy="163919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PAID</a:t>
            </a:r>
          </a:p>
          <a:p>
            <a:r>
              <a:rPr lang="en-US" sz="1600" dirty="0" smtClean="0"/>
              <a:t>$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>
          <a:xfrm>
            <a:off x="1884681" y="2811593"/>
            <a:ext cx="543560" cy="163918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UNPAID</a:t>
            </a:r>
            <a:endParaRPr lang="en-US" sz="1200" dirty="0"/>
          </a:p>
        </p:txBody>
      </p:sp>
      <p:sp>
        <p:nvSpPr>
          <p:cNvPr id="16" name="Down Arrow 15"/>
          <p:cNvSpPr/>
          <p:nvPr/>
        </p:nvSpPr>
        <p:spPr>
          <a:xfrm flipH="1">
            <a:off x="5974080" y="2062556"/>
            <a:ext cx="629920" cy="238822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719260" y="2084269"/>
            <a:ext cx="728021" cy="236651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H</a:t>
            </a:r>
          </a:p>
          <a:p>
            <a:pPr algn="ctr"/>
            <a:r>
              <a:rPr lang="en-US" sz="1100" dirty="0" smtClean="0"/>
              <a:t>E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</a:t>
            </a:r>
          </a:p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U</a:t>
            </a:r>
          </a:p>
          <a:p>
            <a:pPr algn="ctr"/>
            <a:r>
              <a:rPr lang="en-US" sz="1100" dirty="0" smtClean="0"/>
              <a:t>N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r>
              <a:rPr lang="en-US" sz="1100" dirty="0"/>
              <a:t>Y</a:t>
            </a:r>
            <a:endParaRPr lang="en-US" sz="1100" dirty="0" smtClean="0"/>
          </a:p>
        </p:txBody>
      </p:sp>
      <p:sp>
        <p:nvSpPr>
          <p:cNvPr id="23" name="Heart 22"/>
          <p:cNvSpPr/>
          <p:nvPr/>
        </p:nvSpPr>
        <p:spPr>
          <a:xfrm>
            <a:off x="5974081" y="4667891"/>
            <a:ext cx="1473200" cy="1378657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15" name="Octagon 14"/>
          <p:cNvSpPr/>
          <p:nvPr/>
        </p:nvSpPr>
        <p:spPr>
          <a:xfrm>
            <a:off x="3548381" y="4667890"/>
            <a:ext cx="1315720" cy="1378656"/>
          </a:xfrm>
          <a:prstGeom prst="octagon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DON’T NEED CPT</a:t>
            </a:r>
            <a:endParaRPr lang="en-US" sz="1400" dirty="0"/>
          </a:p>
        </p:txBody>
      </p:sp>
      <p:sp>
        <p:nvSpPr>
          <p:cNvPr id="19" name="Heart 18"/>
          <p:cNvSpPr/>
          <p:nvPr/>
        </p:nvSpPr>
        <p:spPr>
          <a:xfrm>
            <a:off x="955041" y="4546388"/>
            <a:ext cx="1473200" cy="1500158"/>
          </a:xfrm>
          <a:prstGeom prst="heart">
            <a:avLst/>
          </a:prstGeom>
          <a:solidFill>
            <a:srgbClr val="F114E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/>
              <a:t>YOU NEED CPT</a:t>
            </a:r>
            <a:endParaRPr lang="en-US" sz="1400" dirty="0"/>
          </a:p>
        </p:txBody>
      </p:sp>
      <p:sp>
        <p:nvSpPr>
          <p:cNvPr id="20" name="Down Arrow 19"/>
          <p:cNvSpPr/>
          <p:nvPr/>
        </p:nvSpPr>
        <p:spPr>
          <a:xfrm>
            <a:off x="3853534" y="2084269"/>
            <a:ext cx="606707" cy="236651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dirty="0" smtClean="0"/>
              <a:t>HOM</a:t>
            </a:r>
          </a:p>
          <a:p>
            <a:pPr algn="ctr"/>
            <a:r>
              <a:rPr lang="en-US" sz="1100" dirty="0" smtClean="0"/>
              <a:t>E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 smtClean="0"/>
              <a:t>C</a:t>
            </a:r>
          </a:p>
          <a:p>
            <a:pPr algn="ctr"/>
            <a:r>
              <a:rPr lang="en-US" sz="1100" dirty="0" smtClean="0"/>
              <a:t>O</a:t>
            </a:r>
          </a:p>
          <a:p>
            <a:pPr algn="ctr"/>
            <a:r>
              <a:rPr lang="en-US" sz="1100" dirty="0" smtClean="0"/>
              <a:t>U</a:t>
            </a:r>
          </a:p>
          <a:p>
            <a:pPr algn="ctr"/>
            <a:r>
              <a:rPr lang="en-US" sz="1100" dirty="0" smtClean="0"/>
              <a:t>N</a:t>
            </a:r>
          </a:p>
          <a:p>
            <a:pPr algn="ctr"/>
            <a:r>
              <a:rPr lang="en-US" sz="1100" dirty="0" smtClean="0"/>
              <a:t>T</a:t>
            </a:r>
          </a:p>
          <a:p>
            <a:pPr algn="ctr"/>
            <a:r>
              <a:rPr lang="en-US" sz="1100" dirty="0" smtClean="0"/>
              <a:t>R</a:t>
            </a:r>
          </a:p>
          <a:p>
            <a:pPr algn="ctr"/>
            <a:r>
              <a:rPr lang="en-US" sz="11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027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7" grpId="0" animBg="1"/>
      <p:bldP spid="8" grpId="0" animBg="1"/>
      <p:bldP spid="16" grpId="0" animBg="1"/>
      <p:bldP spid="17" grpId="0" animBg="1"/>
      <p:bldP spid="23" grpId="0" animBg="1"/>
      <p:bldP spid="23" grpId="1" animBg="1"/>
      <p:bldP spid="15" grpId="0" animBg="1"/>
      <p:bldP spid="19" grpId="0" animBg="1"/>
      <p:bldP spid="19" grpId="1" animBg="1"/>
      <p:bldP spid="20" grpId="0" animBg="1"/>
    </p:bldLst>
  </p:timing>
</p:sld>
</file>

<file path=ppt/theme/theme1.xml><?xml version="1.0" encoding="utf-8"?>
<a:theme xmlns:a="http://schemas.openxmlformats.org/drawingml/2006/main" name="Graduate Orientation Power 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Graduate Orientation Power Point.potx</Template>
  <TotalTime>1120</TotalTime>
  <Words>299</Words>
  <Application>Microsoft Macintosh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Graduate Orientation Power Point</vt:lpstr>
      <vt:lpstr>Curricular Practical Training</vt:lpstr>
      <vt:lpstr>What is CPT ? </vt:lpstr>
      <vt:lpstr>Who is eligible for CPT ? </vt:lpstr>
      <vt:lpstr>Who is NOT eligible for CPT ? </vt:lpstr>
      <vt:lpstr>How do I apply for CPT ?</vt:lpstr>
      <vt:lpstr>DO YOU NEED CPT? PART TIME JOB – 20 hours or less a week </vt:lpstr>
      <vt:lpstr>DO YOU NEED CPT?  FULL TIME JOB- 21 hours or more a week </vt:lpstr>
    </vt:vector>
  </TitlesOfParts>
  <Company>Michigan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Lounsbery</dc:creator>
  <cp:lastModifiedBy>Susan Hoekstra</cp:lastModifiedBy>
  <cp:revision>95</cp:revision>
  <cp:lastPrinted>2010-09-08T13:46:11Z</cp:lastPrinted>
  <dcterms:created xsi:type="dcterms:W3CDTF">2010-09-08T17:43:12Z</dcterms:created>
  <dcterms:modified xsi:type="dcterms:W3CDTF">2016-09-09T17:28:53Z</dcterms:modified>
</cp:coreProperties>
</file>